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57" r:id="rId2"/>
    <p:sldId id="264" r:id="rId3"/>
    <p:sldId id="258" r:id="rId4"/>
    <p:sldId id="279" r:id="rId5"/>
    <p:sldId id="280" r:id="rId6"/>
    <p:sldId id="267" r:id="rId7"/>
    <p:sldId id="284" r:id="rId8"/>
    <p:sldId id="281" r:id="rId9"/>
    <p:sldId id="265" r:id="rId10"/>
    <p:sldId id="271" r:id="rId11"/>
    <p:sldId id="270" r:id="rId12"/>
    <p:sldId id="285" r:id="rId13"/>
    <p:sldId id="260" r:id="rId14"/>
    <p:sldId id="261" r:id="rId15"/>
    <p:sldId id="268" r:id="rId16"/>
    <p:sldId id="286" r:id="rId17"/>
    <p:sldId id="283" r:id="rId18"/>
    <p:sldId id="289" r:id="rId19"/>
    <p:sldId id="290" r:id="rId20"/>
    <p:sldId id="291" r:id="rId21"/>
    <p:sldId id="259" r:id="rId22"/>
    <p:sldId id="272" r:id="rId23"/>
    <p:sldId id="273" r:id="rId24"/>
    <p:sldId id="269" r:id="rId25"/>
    <p:sldId id="274" r:id="rId26"/>
    <p:sldId id="275" r:id="rId27"/>
    <p:sldId id="276" r:id="rId28"/>
    <p:sldId id="277" r:id="rId29"/>
    <p:sldId id="278" r:id="rId30"/>
    <p:sldId id="28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D303B5"/>
    <a:srgbClr val="FC1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07110-6DC8-4B78-BBBA-A88483AE28DC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947F-14CA-4FC2-9603-FC3DE7FEA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9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947F-14CA-4FC2-9603-FC3DE7FEAD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5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1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8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2727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11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831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9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2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93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0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1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6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8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2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8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0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1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7E01C-73F4-491E-AEBD-A20E2447290E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FAD22A-04E8-4020-8B14-4E21E474B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7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10DA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785" y="205375"/>
            <a:ext cx="11436823" cy="30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МИНОБРНАУКИ РОССИИ</a:t>
            </a: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Федеральное государственное бюджетное </a:t>
            </a: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образовательное учреждение высшего образования</a:t>
            </a: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Челябинский государственный университет»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(ФГБОУ ВО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ЧелГУ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»)</a:t>
            </a:r>
          </a:p>
          <a:p>
            <a:pPr lvl="0" algn="ctr"/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Костанайский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 филиал </a:t>
            </a:r>
          </a:p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 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Кафедра экономики</a:t>
            </a:r>
          </a:p>
          <a:p>
            <a:pPr lvl="0" algn="ctr"/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Bef>
                <a:spcPts val="50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ИЛЛЮСТРАТИВНЫЙ МАТЕРИАЛ БИЗНЕС – ПЛАН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Bef>
                <a:spcPts val="5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АВТОРСКИЙ КНИЖНЫЙ МАГАЗИН «АЛЕКСАНДРИЯ»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785" y="3367779"/>
            <a:ext cx="11436824" cy="3142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spcBef>
                <a:spcPts val="500"/>
              </a:spcBef>
              <a:spcAft>
                <a:spcPts val="5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Мухамедеев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fontAlgn="t">
              <a:spcBef>
                <a:spcPts val="500"/>
              </a:spcBef>
              <a:spcAft>
                <a:spcPts val="5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38.03.02 Менеджмент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fontAlgn="t">
              <a:spcBef>
                <a:spcPts val="500"/>
              </a:spcBef>
              <a:spcAft>
                <a:spcPts val="5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 – планирование»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fontAlgn="t">
              <a:spcBef>
                <a:spcPts val="500"/>
              </a:spcBef>
              <a:spcAft>
                <a:spcPts val="5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fontAlgn="t">
              <a:spcBef>
                <a:spcPts val="500"/>
              </a:spcBef>
              <a:spcAft>
                <a:spcPts val="5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5065" y="6318913"/>
            <a:ext cx="2818261" cy="429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>
              <a:spcBef>
                <a:spcPts val="500"/>
              </a:spcBef>
              <a:spcAft>
                <a:spcPts val="500"/>
              </a:spcAft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0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39" y="6057559"/>
            <a:ext cx="1782171" cy="618471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C10D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СЛАЙД 8</a:t>
            </a:r>
            <a:endParaRPr lang="ru-RU" sz="2400" b="1" dirty="0">
              <a:solidFill>
                <a:srgbClr val="FC10D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Организационная структура предприятия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23186" y="2006880"/>
            <a:ext cx="3893309" cy="74295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Администратор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1540" y="3409329"/>
            <a:ext cx="3321809" cy="74295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Продавец – кассир 1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08937" y="3409329"/>
            <a:ext cx="3321809" cy="74295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Продавец – кассир 2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606334" y="3409329"/>
            <a:ext cx="3321809" cy="74295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Продавец – кассир 3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1539" y="4628529"/>
            <a:ext cx="3321809" cy="74295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Технический персонал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32" name="5-конечная звезда 31"/>
          <p:cNvSpPr/>
          <p:nvPr/>
        </p:nvSpPr>
        <p:spPr>
          <a:xfrm>
            <a:off x="3274573" y="2128343"/>
            <a:ext cx="517549" cy="496481"/>
          </a:xfrm>
          <a:prstGeom prst="star5">
            <a:avLst/>
          </a:prstGeom>
          <a:solidFill>
            <a:srgbClr val="FFFF00"/>
          </a:solidFill>
          <a:ln w="57150">
            <a:solidFill>
              <a:srgbClr val="D30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>
            <a:stCxn id="10" idx="0"/>
            <a:endCxn id="6" idx="2"/>
          </p:cNvCxnSpPr>
          <p:nvPr/>
        </p:nvCxnSpPr>
        <p:spPr>
          <a:xfrm flipV="1">
            <a:off x="1872445" y="2749830"/>
            <a:ext cx="4197396" cy="6594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3" idx="0"/>
            <a:endCxn id="6" idx="2"/>
          </p:cNvCxnSpPr>
          <p:nvPr/>
        </p:nvCxnSpPr>
        <p:spPr>
          <a:xfrm flipH="1" flipV="1">
            <a:off x="6069841" y="2749830"/>
            <a:ext cx="1" cy="6594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4" idx="0"/>
            <a:endCxn id="6" idx="2"/>
          </p:cNvCxnSpPr>
          <p:nvPr/>
        </p:nvCxnSpPr>
        <p:spPr>
          <a:xfrm flipH="1" flipV="1">
            <a:off x="6069841" y="2749830"/>
            <a:ext cx="4197398" cy="6594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5" idx="0"/>
          </p:cNvCxnSpPr>
          <p:nvPr/>
        </p:nvCxnSpPr>
        <p:spPr>
          <a:xfrm flipH="1" flipV="1">
            <a:off x="1872443" y="4165570"/>
            <a:ext cx="1" cy="46295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1539" y="6057559"/>
            <a:ext cx="1782171" cy="618471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C10D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СЛАЙД 9</a:t>
            </a:r>
            <a:endParaRPr lang="ru-RU" sz="2400" b="1" dirty="0">
              <a:solidFill>
                <a:srgbClr val="FC10D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Штатное расписание и фонд оплаты труда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827212"/>
              </p:ext>
            </p:extLst>
          </p:nvPr>
        </p:nvGraphicFramePr>
        <p:xfrm>
          <a:off x="211540" y="2857096"/>
          <a:ext cx="11716602" cy="2952750"/>
        </p:xfrm>
        <a:graphic>
          <a:graphicData uri="http://schemas.openxmlformats.org/drawingml/2006/table">
            <a:tbl>
              <a:tblPr firstRow="1" firstCol="1" bandRow="1"/>
              <a:tblGrid>
                <a:gridCol w="1316946"/>
                <a:gridCol w="3097870"/>
                <a:gridCol w="2340977"/>
                <a:gridCol w="2223811"/>
                <a:gridCol w="2736998"/>
              </a:tblGrid>
              <a:tr h="901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Оклад, тыс. </a:t>
                      </a:r>
                      <a:r>
                        <a:rPr lang="ru-RU" sz="20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тг</a:t>
                      </a: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месяц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Годовая заработная плата, </a:t>
                      </a:r>
                      <a:r>
                        <a:rPr lang="ru-RU" sz="20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тг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1.200.000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Продавец – кассир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2.520.000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Технический перс – 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540.000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4.260.000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 rot="5400000">
            <a:off x="5851476" y="1679308"/>
            <a:ext cx="436729" cy="566609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1539" y="1471960"/>
            <a:ext cx="5085290" cy="981307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Режим работы магазина: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10:00 – 22:00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7"/>
            <a:ext cx="11716602" cy="5685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SWOT – 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АНАЛИЗ АВТОРСКОГО КНИЖНОГО МАГАЗИНА «АЛЕКСАНДРИЯ»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188828"/>
              </p:ext>
            </p:extLst>
          </p:nvPr>
        </p:nvGraphicFramePr>
        <p:xfrm>
          <a:off x="211540" y="986369"/>
          <a:ext cx="11716602" cy="5690202"/>
        </p:xfrm>
        <a:graphic>
          <a:graphicData uri="http://schemas.openxmlformats.org/drawingml/2006/table">
            <a:tbl>
              <a:tblPr firstRow="1" firstCol="1" bandRow="1"/>
              <a:tblGrid>
                <a:gridCol w="5858301"/>
                <a:gridCol w="5858301"/>
              </a:tblGrid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7774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Месторасположение в перспективном, еще застраивающемся районе города;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квалификация персонала;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Доступные цены;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Привлекательный интерьер магазина.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Интернет – магазин (доставка по городу/доставка через </a:t>
                      </a:r>
                      <a:r>
                        <a:rPr lang="ru-RU" sz="2000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Казпочту</a:t>
                      </a: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течение </a:t>
                      </a:r>
                      <a:r>
                        <a:rPr lang="ru-RU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недели)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ассортимента меньше, чем у конкурента;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Новички на рынке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ВОЗМОЖНОСТИ ПРОЕКТА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УГРОЗЫ ПРОЕКТА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4302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занять прочную позицию на книжном рынке города;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выйти на Республиканский рынок;</a:t>
                      </a:r>
                    </a:p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Конкуренты;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Падение спроса на книги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вкусов населения;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Снижение покупательной способности населения;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налогов;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Появление конкурентов в том же ТРЦ.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2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1539" y="6057559"/>
            <a:ext cx="1782171" cy="618471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C10D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СЛАЙД 11</a:t>
            </a:r>
            <a:endParaRPr lang="ru-RU" sz="2400" b="1" dirty="0">
              <a:solidFill>
                <a:srgbClr val="FC10D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Расположение Магазина 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9" y="2232206"/>
            <a:ext cx="5724640" cy="362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841" y="2232206"/>
            <a:ext cx="5858301" cy="362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11539" y="1293541"/>
            <a:ext cx="4739602" cy="64217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Дизайн ТЦ «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Kostanay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Plaza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официального сайта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88540" y="1293541"/>
            <a:ext cx="4739602" cy="642176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Снимок ТЦ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Kostanay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Plaza»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Google Maps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Схема торгового зала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1539" y="6057559"/>
            <a:ext cx="1782171" cy="618471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C10D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СЛАЙД 12</a:t>
            </a:r>
            <a:endParaRPr lang="ru-RU" sz="2400" b="1" dirty="0">
              <a:solidFill>
                <a:srgbClr val="FC10D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142" y="1226252"/>
            <a:ext cx="8857397" cy="4669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521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Схема подсобного помещения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1539" y="6057559"/>
            <a:ext cx="1782171" cy="618471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C10D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СЛАЙД 13</a:t>
            </a:r>
            <a:endParaRPr lang="ru-RU" sz="2400" b="1" dirty="0">
              <a:solidFill>
                <a:srgbClr val="FC10D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9" y="1108443"/>
            <a:ext cx="5384043" cy="4009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11538" y="5311953"/>
            <a:ext cx="5384043" cy="55658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Фронтальный вид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407" y="1108443"/>
            <a:ext cx="5979735" cy="3898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5948407" y="5311953"/>
            <a:ext cx="5979735" cy="55658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Вид сверху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Преимущества и недостатки местоположения 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20607"/>
              </p:ext>
            </p:extLst>
          </p:nvPr>
        </p:nvGraphicFramePr>
        <p:xfrm>
          <a:off x="266349" y="2073435"/>
          <a:ext cx="11716602" cy="3353893"/>
        </p:xfrm>
        <a:graphic>
          <a:graphicData uri="http://schemas.openxmlformats.org/drawingml/2006/table">
            <a:tbl>
              <a:tblPr firstRow="1" firstCol="1" bandRow="1"/>
              <a:tblGrid>
                <a:gridCol w="5858301"/>
                <a:gridCol w="5858301"/>
              </a:tblGrid>
              <a:tr h="652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Преимущества месторасположения</a:t>
                      </a:r>
                      <a:endParaRPr lang="ru-RU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Недостатки месторасположения</a:t>
                      </a:r>
                      <a:endParaRPr lang="ru-RU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3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Большая посещаемость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Долго добираться с дальних районов города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05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Новый район города, который еще застраивается</a:t>
                      </a:r>
                      <a:endParaRPr lang="ru-RU" sz="1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ТРЦ ходят только 4 маршрута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2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Низкая стоимость аренды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rot="5400000">
            <a:off x="5851476" y="1210613"/>
            <a:ext cx="436729" cy="566609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Ассортимент книжной и канцелярской продукции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1540" y="1517610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4806" y="1435521"/>
            <a:ext cx="4797079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Художественная литература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1540" y="2174368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4806" y="2092279"/>
            <a:ext cx="4797079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Научно– популярная литература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1540" y="2831126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4806" y="2749037"/>
            <a:ext cx="4797079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лассическая литература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1540" y="3487884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4806" y="3405795"/>
            <a:ext cx="4797079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овременная литература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11540" y="4144642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4806" y="4062553"/>
            <a:ext cx="4797079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сторическая литература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11540" y="4801400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4806" y="4719311"/>
            <a:ext cx="4797079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Учебная литература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11540" y="5458158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4806" y="5376069"/>
            <a:ext cx="4797079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ублицистика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11540" y="6114916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4806" y="6032827"/>
            <a:ext cx="4797079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Детская литература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96680" y="1517610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31063" y="1435521"/>
            <a:ext cx="4797079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етективы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496680" y="2174368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31063" y="2092279"/>
            <a:ext cx="4797079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антастика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496680" y="2831126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31063" y="2749037"/>
            <a:ext cx="4778865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емуары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496680" y="3487884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131063" y="3405795"/>
            <a:ext cx="4778865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Общество и культура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496680" y="4144642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131063" y="4062553"/>
            <a:ext cx="4778865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итература об искусстве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514894" y="4801400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49277" y="4719311"/>
            <a:ext cx="4778865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Философия и другое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514894" y="5458158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149277" y="5376069"/>
            <a:ext cx="4778865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Канцелярия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6514894" y="6114916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149277" y="6032827"/>
            <a:ext cx="4778865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Подарочные пакеты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 стрелкой 53"/>
          <p:cNvCxnSpPr>
            <a:stCxn id="4" idx="2"/>
            <a:endCxn id="7" idx="0"/>
          </p:cNvCxnSpPr>
          <p:nvPr/>
        </p:nvCxnSpPr>
        <p:spPr>
          <a:xfrm flipH="1">
            <a:off x="3073346" y="914400"/>
            <a:ext cx="2996495" cy="52112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" idx="2"/>
            <a:endCxn id="31" idx="0"/>
          </p:cNvCxnSpPr>
          <p:nvPr/>
        </p:nvCxnSpPr>
        <p:spPr>
          <a:xfrm>
            <a:off x="6069841" y="914400"/>
            <a:ext cx="3459762" cy="52112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47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«Фишки» авторского книжного магазина «Александрия»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643" y="1412917"/>
            <a:ext cx="433731" cy="45499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7257" y="1412917"/>
            <a:ext cx="5034618" cy="77242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Вкладывать в книги в случайном порядке купоны, позволяющие приобрести книгу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60100" y="2466524"/>
            <a:ext cx="3891775" cy="586567"/>
          </a:xfrm>
          <a:prstGeom prst="roundRect">
            <a:avLst/>
          </a:prstGeom>
          <a:solidFill>
            <a:srgbClr val="66FF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 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скидкой в размере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15 до 30 %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stCxn id="6" idx="1"/>
          </p:cNvCxnSpPr>
          <p:nvPr/>
        </p:nvCxnSpPr>
        <p:spPr>
          <a:xfrm>
            <a:off x="1017257" y="1799127"/>
            <a:ext cx="0" cy="179906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017257" y="3598190"/>
            <a:ext cx="1117674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160100" y="3304906"/>
            <a:ext cx="3891775" cy="586567"/>
          </a:xfrm>
          <a:prstGeom prst="roundRect">
            <a:avLst/>
          </a:prstGeom>
          <a:solidFill>
            <a:srgbClr val="66FF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Или абсолютно бесплатно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042426" y="2746980"/>
            <a:ext cx="1117674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893524" y="1412917"/>
            <a:ext cx="5034618" cy="77242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Индивидуальная цветовая тема для каждого отдела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17257" y="4867627"/>
            <a:ext cx="5034618" cy="1590176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Корзинка для идеи от покупателей и посетителей магазина по улучшению работы магазина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93525" y="3818013"/>
            <a:ext cx="5034618" cy="586567"/>
          </a:xfrm>
          <a:prstGeom prst="roundRect">
            <a:avLst/>
          </a:prstGeom>
          <a:solidFill>
            <a:srgbClr val="66FF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Оставить почту или номер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93524" y="4807272"/>
            <a:ext cx="5034618" cy="452752"/>
          </a:xfrm>
          <a:prstGeom prst="roundRect">
            <a:avLst/>
          </a:prstGeom>
          <a:solidFill>
            <a:srgbClr val="66FFF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Автор лучшей идеи получает: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>
            <a:stCxn id="22" idx="3"/>
            <a:endCxn id="23" idx="1"/>
          </p:cNvCxnSpPr>
          <p:nvPr/>
        </p:nvCxnSpPr>
        <p:spPr>
          <a:xfrm flipV="1">
            <a:off x="6051875" y="4111297"/>
            <a:ext cx="841650" cy="155141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3" idx="2"/>
          </p:cNvCxnSpPr>
          <p:nvPr/>
        </p:nvCxnSpPr>
        <p:spPr>
          <a:xfrm>
            <a:off x="9410834" y="4404580"/>
            <a:ext cx="0" cy="40269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6893524" y="5662716"/>
            <a:ext cx="2350837" cy="73808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Скидка в размере 50%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577305" y="5662715"/>
            <a:ext cx="2350837" cy="73808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Бесплатно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 стрелкой 38"/>
          <p:cNvCxnSpPr>
            <a:stCxn id="25" idx="2"/>
            <a:endCxn id="35" idx="0"/>
          </p:cNvCxnSpPr>
          <p:nvPr/>
        </p:nvCxnSpPr>
        <p:spPr>
          <a:xfrm flipH="1">
            <a:off x="8068943" y="5260024"/>
            <a:ext cx="1341890" cy="40269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5" idx="2"/>
            <a:endCxn id="38" idx="0"/>
          </p:cNvCxnSpPr>
          <p:nvPr/>
        </p:nvCxnSpPr>
        <p:spPr>
          <a:xfrm>
            <a:off x="9410833" y="5260024"/>
            <a:ext cx="1341891" cy="40269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214643" y="4867627"/>
            <a:ext cx="433731" cy="45499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255834" y="1408637"/>
            <a:ext cx="433731" cy="45499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Один из вариантов оформления сайта магазина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541" y="1193180"/>
            <a:ext cx="1851436" cy="2520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ВАЖНЫЕ ГОДЫ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2252544" y="1193180"/>
            <a:ext cx="86979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11907" y="1193180"/>
            <a:ext cx="1851436" cy="2520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АТЛАНТ РАСПРАВИЛ ПЛЕЧИ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5352910" y="1193180"/>
            <a:ext cx="86979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1540" y="3992136"/>
            <a:ext cx="1851436" cy="2520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ВОЙНА И МИР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2252543" y="3992136"/>
            <a:ext cx="86979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11906" y="3992136"/>
            <a:ext cx="1851436" cy="2520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САПИЕН: КРАТКАЯ ИСТОРИЯ ЧЕЛОВЕЧЕСТВА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5352909" y="3992136"/>
            <a:ext cx="86979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073483" y="1193180"/>
            <a:ext cx="3854659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Электронный вариант книги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073482" y="1929160"/>
            <a:ext cx="3854659" cy="446339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Печатный вариант книги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671705" y="1275590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671705" y="2011570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658153" y="1275589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050383" y="1275588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456869" y="2926147"/>
            <a:ext cx="4471272" cy="15517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сайте можно приобрести книгу в одном из двух представленных вариантов: печатном или электронном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456868" y="5203065"/>
            <a:ext cx="4471273" cy="14842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Через всевозможные акции и розыгрыши можно получить один из вариантов по скидке в размере 30% или совершенно бесплатно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5-конечная звезда 55"/>
          <p:cNvSpPr/>
          <p:nvPr/>
        </p:nvSpPr>
        <p:spPr>
          <a:xfrm>
            <a:off x="6854902" y="2926147"/>
            <a:ext cx="395906" cy="397294"/>
          </a:xfrm>
          <a:prstGeom prst="star5">
            <a:avLst/>
          </a:prstGeom>
          <a:solidFill>
            <a:srgbClr val="66FF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5-конечная звезда 56"/>
          <p:cNvSpPr/>
          <p:nvPr/>
        </p:nvSpPr>
        <p:spPr>
          <a:xfrm>
            <a:off x="6854901" y="5433759"/>
            <a:ext cx="395906" cy="397294"/>
          </a:xfrm>
          <a:prstGeom prst="star5">
            <a:avLst/>
          </a:prstGeom>
          <a:solidFill>
            <a:srgbClr val="66FF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30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3840" y="2316480"/>
            <a:ext cx="11719560" cy="115824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ALEXANDRIA</a:t>
            </a:r>
            <a:endParaRPr lang="ru-RU" sz="138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3840" y="3637811"/>
            <a:ext cx="11719560" cy="59436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Book Store</a:t>
            </a:r>
            <a:endParaRPr lang="ru-RU" sz="2800" dirty="0">
              <a:solidFill>
                <a:srgbClr val="FFFF00"/>
              </a:solidFill>
              <a:latin typeface="Bahnschrift Light SemiCondense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7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Рекламные мероприятия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1540" y="1129582"/>
            <a:ext cx="433731" cy="45499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4154" y="1129582"/>
            <a:ext cx="3485940" cy="785775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Ведение аккаунтов в социальных сетях: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0" t="8649" r="30443" b="12898"/>
          <a:stretch/>
        </p:blipFill>
        <p:spPr>
          <a:xfrm>
            <a:off x="2117501" y="2117184"/>
            <a:ext cx="1133341" cy="11848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4" y="2254938"/>
            <a:ext cx="909351" cy="9093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38" y="2254938"/>
            <a:ext cx="1055256" cy="909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25246" t="20079" r="14753" b="11342"/>
          <a:stretch/>
        </p:blipFill>
        <p:spPr>
          <a:xfrm>
            <a:off x="5670030" y="3302041"/>
            <a:ext cx="6253813" cy="335633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670030" y="1142937"/>
            <a:ext cx="6253813" cy="77242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Реклама через социальные сети популярных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сообщетсв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30789" y="1142937"/>
            <a:ext cx="433731" cy="45499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70030" y="2072391"/>
            <a:ext cx="2520933" cy="43283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Типичный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Костанай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70030" y="2628030"/>
            <a:ext cx="2520933" cy="43283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Селфи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Костанай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57634" y="2062701"/>
            <a:ext cx="3166209" cy="43283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Новости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Костанай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57634" y="2618340"/>
            <a:ext cx="3166209" cy="43283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Костанайские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новости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1540" y="3544586"/>
            <a:ext cx="4288554" cy="3113791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Общий охват аудитории этих групп в социальных сетях </a:t>
            </a:r>
            <a:r>
              <a:rPr lang="ru-RU" sz="20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составяют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338000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тысячи человек, что превышает численность населения города на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100522</a:t>
            </a:r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человек. </a:t>
            </a:r>
            <a:endParaRPr lang="ru-RU" sz="20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Население г. </a:t>
            </a:r>
            <a:r>
              <a:rPr lang="ru-RU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Костанай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по данным на 2017 г – 237478).</a:t>
            </a:r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4713668" y="4696902"/>
            <a:ext cx="750852" cy="566609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1539" y="6057559"/>
            <a:ext cx="1782171" cy="618471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C10D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СЛАЙД 16</a:t>
            </a:r>
            <a:endParaRPr lang="ru-RU" sz="2400" b="1" dirty="0">
              <a:solidFill>
                <a:srgbClr val="FC10D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Объем реализации продукции и выручка в ближайший период.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65457"/>
              </p:ext>
            </p:extLst>
          </p:nvPr>
        </p:nvGraphicFramePr>
        <p:xfrm>
          <a:off x="211540" y="2073436"/>
          <a:ext cx="11716602" cy="2825087"/>
        </p:xfrm>
        <a:graphic>
          <a:graphicData uri="http://schemas.openxmlformats.org/drawingml/2006/table">
            <a:tbl>
              <a:tblPr firstRow="1" firstCol="1" bandRow="1"/>
              <a:tblGrid>
                <a:gridCol w="4087569"/>
                <a:gridCol w="2606293"/>
                <a:gridCol w="2306288"/>
                <a:gridCol w="2716452"/>
              </a:tblGrid>
              <a:tr h="971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реализации продукции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количество чеков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чек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78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5320000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5320000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5320000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5400000">
            <a:off x="5851476" y="1210613"/>
            <a:ext cx="436729" cy="566609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1540" y="157177"/>
            <a:ext cx="11716602" cy="6207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Календарный план реализации проекта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603144"/>
              </p:ext>
            </p:extLst>
          </p:nvPr>
        </p:nvGraphicFramePr>
        <p:xfrm>
          <a:off x="211540" y="955344"/>
          <a:ext cx="11716600" cy="5734160"/>
        </p:xfrm>
        <a:graphic>
          <a:graphicData uri="http://schemas.openxmlformats.org/drawingml/2006/table">
            <a:tbl>
              <a:tblPr firstCol="1"/>
              <a:tblGrid>
                <a:gridCol w="1753738"/>
                <a:gridCol w="1255594"/>
                <a:gridCol w="1064525"/>
                <a:gridCol w="1037230"/>
                <a:gridCol w="1187355"/>
                <a:gridCol w="1337481"/>
                <a:gridCol w="1323833"/>
                <a:gridCol w="1487605"/>
                <a:gridCol w="1269239"/>
              </a:tblGrid>
              <a:tr h="37185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	Месяц освоения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0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бизнес – плана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1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вопросов финансирования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и выплата аренды помещения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8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 оборудования и доставка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8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 и настройка оборудования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57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Заключение контрактов с поставщиками и закуп продукции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0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Затраты на рекламу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0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персонала и обучение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20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5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1540" y="157178"/>
            <a:ext cx="11716602" cy="593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План финансирования затрат на осуществление проекта, тыс. тенге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12657"/>
              </p:ext>
            </p:extLst>
          </p:nvPr>
        </p:nvGraphicFramePr>
        <p:xfrm>
          <a:off x="211540" y="955344"/>
          <a:ext cx="11716600" cy="5767678"/>
        </p:xfrm>
        <a:graphic>
          <a:graphicData uri="http://schemas.openxmlformats.org/drawingml/2006/table">
            <a:tbl>
              <a:tblPr firstCol="1"/>
              <a:tblGrid>
                <a:gridCol w="1753738"/>
                <a:gridCol w="1255594"/>
                <a:gridCol w="1064525"/>
                <a:gridCol w="1037230"/>
                <a:gridCol w="1187355"/>
                <a:gridCol w="1337481"/>
                <a:gridCol w="1323833"/>
                <a:gridCol w="1487605"/>
                <a:gridCol w="1269239"/>
              </a:tblGrid>
              <a:tr h="54456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	</a:t>
                      </a:r>
                      <a:r>
                        <a:rPr lang="ru-RU" sz="2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Месяц освоения проекта</a:t>
                      </a:r>
                      <a:endParaRPr lang="ru-RU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6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бизнес – плана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6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Решение вопросов финансирования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6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и выплата аренды помещения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1600000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1600000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6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 оборудования и доставка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874775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874775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Монтаж и настройка оборудования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81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Заключение контрактов с поставщиками и закуп продукции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1115000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1115000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7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персонала и обучение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355000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23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производства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6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212931"/>
              </p:ext>
            </p:extLst>
          </p:nvPr>
        </p:nvGraphicFramePr>
        <p:xfrm>
          <a:off x="-1" y="3"/>
          <a:ext cx="12192001" cy="6908549"/>
        </p:xfrm>
        <a:graphic>
          <a:graphicData uri="http://schemas.openxmlformats.org/drawingml/2006/table">
            <a:tbl>
              <a:tblPr firstRow="1" firstCol="1" bandRow="1"/>
              <a:tblGrid>
                <a:gridCol w="3094329"/>
                <a:gridCol w="1550823"/>
                <a:gridCol w="1548384"/>
                <a:gridCol w="1975106"/>
                <a:gridCol w="2045815"/>
                <a:gridCol w="1977544"/>
              </a:tblGrid>
              <a:tr h="642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сырья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закупа, в месяц (в натур ед.)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 закупа, тг.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Затраты на закуп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закупа*цену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Поставщик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 поставки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Стеллажи (из дерева)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420, 000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Stellazh.kz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Доставка (бесплатная)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2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Стойка книжная островная (из дерева)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210, 000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Stellazh.kz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(бесплатная)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2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Зона кассы (из дерева)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Stellazh.kz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(бесплатная)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Ворота – антикражные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Самовывоз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видео – наблюдения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Topcam.kz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Самовывоз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Пожарная сигнализация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Самовывоз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2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Контрольно – кассовый аппарат Меркурий 115 ФКЗ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60, 000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Digitalserv.kz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Доставка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Неоновая вывеска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20, 000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Самовывоз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Световое оборудование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100, 000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Самовывоз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9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Компьютеры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 1С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445, 200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Мечта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1cbit.kz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Самовывоз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(бесплатная)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2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Лавочки (из дерева)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Stellazh.kz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(бесплатная)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Микроволновая печь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Мечта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Самовывоз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2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Шкафчики металлические (1*4)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9.500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Stellazh.kz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Доставка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(бесплатная)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Пуфики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Самовывоз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2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Кровать (откидывающаяся от стены/на заказ)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Самовывоз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2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 обеденный (откидывающийся/ на заказ)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7.000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Market.kz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Самовывоз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Урна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Хоттабыч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Самовывоз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1.749550</a:t>
                      </a:r>
                    </a:p>
                  </a:txBody>
                  <a:tcPr marL="43875" marR="43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9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8"/>
            <a:ext cx="11716602" cy="593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Сумма ежегодных амортизационных отчислений, тыс. тенге.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68611"/>
              </p:ext>
            </p:extLst>
          </p:nvPr>
        </p:nvGraphicFramePr>
        <p:xfrm>
          <a:off x="211540" y="940688"/>
          <a:ext cx="11716602" cy="5793753"/>
        </p:xfrm>
        <a:graphic>
          <a:graphicData uri="http://schemas.openxmlformats.org/drawingml/2006/table">
            <a:tbl>
              <a:tblPr firstRow="1" firstCol="1" bandRow="1"/>
              <a:tblGrid>
                <a:gridCol w="3191602"/>
                <a:gridCol w="3271275"/>
                <a:gridCol w="2455800"/>
                <a:gridCol w="2797925"/>
              </a:tblGrid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средства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Первоначальная стоимость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службы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отчислений в месяц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Компьютеры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140.000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лет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3.888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Кассовый аппарат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833.3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Микроволновая печь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Ворота – антикражные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лет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885.4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видео – наблюдения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Пожарная сигнализация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625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Неоновая вывеска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Световое оборудование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833.3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Стеллажи (из дерева)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420, 000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11.666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9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Стойка книжная островная (из дерева)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210, 000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5.833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Зона кассы (из дерева)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1.250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Лавочки (из дерева)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120.000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3.333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Шкафчики металлические (1*4)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316.6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Пуфики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388.8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9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Кровать (откидывающаяся от стены/на заказ)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166.6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9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 обеденный (откидывающийся/ на заказ)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7.000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58.33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Урна</a:t>
                      </a:r>
                      <a:endParaRPr lang="ru-RU" sz="12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лет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2.91</a:t>
                      </a:r>
                      <a:endParaRPr lang="ru-RU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26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отчислений: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31093</a:t>
                      </a: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25" marR="618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2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8"/>
            <a:ext cx="11716602" cy="593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Сводная таблица постоянных и переменных издержек 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20417"/>
              </p:ext>
            </p:extLst>
          </p:nvPr>
        </p:nvGraphicFramePr>
        <p:xfrm>
          <a:off x="211540" y="1730453"/>
          <a:ext cx="11716602" cy="4545688"/>
        </p:xfrm>
        <a:graphic>
          <a:graphicData uri="http://schemas.openxmlformats.org/drawingml/2006/table">
            <a:tbl>
              <a:tblPr firstRow="1" firstCol="1" bandRow="1"/>
              <a:tblGrid>
                <a:gridCol w="2961957"/>
                <a:gridCol w="2629205"/>
                <a:gridCol w="3222066"/>
                <a:gridCol w="2903374"/>
              </a:tblGrid>
              <a:tr h="649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Постоянные издержки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издержек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 месяц)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Переменные издержки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издержек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 месяц)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 ИПН 3%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1639200/12мес =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69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9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 НДС 12%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12220800/12мес =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1018400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9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Социальные отчисления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(3.5% от ЗП)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 на пополнение товара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371666/12 мес =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9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Обязательное медицинское страхование (2% от ЗП)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Затраты на рекламу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4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2199875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1185792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rot="5400000">
            <a:off x="5851476" y="957236"/>
            <a:ext cx="436729" cy="566609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8"/>
            <a:ext cx="11716602" cy="593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Полные инвестиционные издержки, млн. тенге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10581"/>
              </p:ext>
            </p:extLst>
          </p:nvPr>
        </p:nvGraphicFramePr>
        <p:xfrm>
          <a:off x="211540" y="1751526"/>
          <a:ext cx="11716602" cy="3633190"/>
        </p:xfrm>
        <a:graphic>
          <a:graphicData uri="http://schemas.openxmlformats.org/drawingml/2006/table">
            <a:tbl>
              <a:tblPr firstRow="1" firstCol="1" bandRow="1"/>
              <a:tblGrid>
                <a:gridCol w="5858301"/>
                <a:gridCol w="5858301"/>
              </a:tblGrid>
              <a:tr h="1453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Инвестиции в основной капитал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(полки, стеллажи,)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1749550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6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Оборотный капитал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2199875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6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Предпроизводственные расходы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155000+1600000+2230000+165000=4150000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6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8099425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rot="5400000">
            <a:off x="5851476" y="891842"/>
            <a:ext cx="436729" cy="566609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8"/>
            <a:ext cx="11716602" cy="593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План финансирования, млн. тенге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766329"/>
              </p:ext>
            </p:extLst>
          </p:nvPr>
        </p:nvGraphicFramePr>
        <p:xfrm>
          <a:off x="211540" y="1730965"/>
          <a:ext cx="11716602" cy="3085736"/>
        </p:xfrm>
        <a:graphic>
          <a:graphicData uri="http://schemas.openxmlformats.org/drawingml/2006/table">
            <a:tbl>
              <a:tblPr firstRow="1" firstCol="1" bandRow="1"/>
              <a:tblGrid>
                <a:gridCol w="3906315"/>
                <a:gridCol w="3906315"/>
                <a:gridCol w="3903972"/>
              </a:tblGrid>
              <a:tr h="77143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Собственные средства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71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2429827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71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5669598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71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8099425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rot="5400000">
            <a:off x="5851476" y="957492"/>
            <a:ext cx="436729" cy="566609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8"/>
            <a:ext cx="11716602" cy="59345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Финансовые коэффициенты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00463"/>
              </p:ext>
            </p:extLst>
          </p:nvPr>
        </p:nvGraphicFramePr>
        <p:xfrm>
          <a:off x="211540" y="1815924"/>
          <a:ext cx="11716602" cy="4443310"/>
        </p:xfrm>
        <a:graphic>
          <a:graphicData uri="http://schemas.openxmlformats.org/drawingml/2006/table">
            <a:tbl>
              <a:tblPr firstRow="1" firstCol="1" bandRow="1"/>
              <a:tblGrid>
                <a:gridCol w="6353033"/>
                <a:gridCol w="5363569"/>
              </a:tblGrid>
              <a:tr h="44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Денежный поток</a:t>
                      </a:r>
                      <a:endParaRPr lang="ru-RU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-8099425</a:t>
                      </a:r>
                      <a:endParaRPr lang="ru-RU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CF 1</a:t>
                      </a:r>
                      <a:endParaRPr lang="ru-RU" sz="20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21286387</a:t>
                      </a:r>
                      <a:endParaRPr lang="ru-RU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CF 2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19015898</a:t>
                      </a:r>
                      <a:endParaRPr lang="ru-RU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 (внутренняя норма доходности) (за два года)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233%</a:t>
                      </a:r>
                      <a:endParaRPr lang="ru-RU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NPV( Чистый дисконтированный доход) (за два года)</a:t>
                      </a:r>
                      <a:endParaRPr lang="ru-RU" sz="20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19 037 262,96р.</a:t>
                      </a:r>
                      <a:endParaRPr lang="ru-RU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 (Срок окупаемости проекта)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месяца</a:t>
                      </a:r>
                      <a:endParaRPr lang="ru-RU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продаж, %</a:t>
                      </a:r>
                      <a:endParaRPr lang="ru-RU" sz="20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продукции, %</a:t>
                      </a:r>
                      <a:endParaRPr lang="ru-RU" sz="20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43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Рентабельность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инвестиий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ru-RU" sz="2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rot="5400000">
            <a:off x="5851476" y="930676"/>
            <a:ext cx="436729" cy="566609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39" y="195735"/>
            <a:ext cx="5334000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Организационно – правовая форма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794610" y="291041"/>
            <a:ext cx="436729" cy="566609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80410" y="195735"/>
            <a:ext cx="5274860" cy="75722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Индивидуальное предпринимательство (ИП)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246" y="1274387"/>
            <a:ext cx="4466232" cy="6184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Учредители предприятия: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3206" y="2624980"/>
            <a:ext cx="4135272" cy="61116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Мухамедеев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Диас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Сакенович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3206" y="3597422"/>
            <a:ext cx="4135272" cy="61116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Кемпф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Елизавета Ивановна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3206" y="4521910"/>
            <a:ext cx="4135272" cy="737372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Тюлюбаев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Дауренбек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</a:t>
            </a:r>
            <a:r>
              <a:rPr lang="ru-RU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имирханович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1539" y="6057559"/>
            <a:ext cx="1782171" cy="618471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C10D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СЛАЙД 1</a:t>
            </a:r>
            <a:endParaRPr lang="ru-RU" sz="2400" b="1" dirty="0">
              <a:solidFill>
                <a:srgbClr val="FC10D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2465963" y="1970836"/>
            <a:ext cx="349756" cy="566609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76" y="1195546"/>
            <a:ext cx="6732894" cy="4862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Овал 38"/>
          <p:cNvSpPr/>
          <p:nvPr/>
        </p:nvSpPr>
        <p:spPr>
          <a:xfrm>
            <a:off x="211539" y="2709925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18361" y="3762243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04501" y="4749837"/>
            <a:ext cx="259307" cy="28151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303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3840" y="2316480"/>
            <a:ext cx="11719560" cy="115824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Назначение бизнес-плана и его пользователя: 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74006" y="1128216"/>
            <a:ext cx="4954136" cy="2665862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Авторский книжный магазин 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«Александрия» 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это книжный магазин, в котором дети и взрослые могут найти книгу на любой вкус и самого разного жанра: от учебной литературы до фантастики, а также сопутствующий товар и канцелярию. Целевая аудитория магазина дети и взрослые.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35521" y="4026089"/>
            <a:ext cx="3268639" cy="10645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Целевая аудитория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1540" y="5682022"/>
            <a:ext cx="3935104" cy="937142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Дети от 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х лет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93038" y="5682022"/>
            <a:ext cx="3935104" cy="937142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 Людей почтенного возраста – 99 лет 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>
            <a:stCxn id="8" idx="2"/>
          </p:cNvCxnSpPr>
          <p:nvPr/>
        </p:nvCxnSpPr>
        <p:spPr>
          <a:xfrm flipH="1">
            <a:off x="1775347" y="5090617"/>
            <a:ext cx="4294494" cy="59140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>
            <a:off x="6069841" y="5090617"/>
            <a:ext cx="3976048" cy="59140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" y="1146411"/>
            <a:ext cx="5520520" cy="2647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67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7"/>
            <a:ext cx="1835624" cy="107112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ЦЕЛЬ:</a:t>
            </a:r>
            <a:endParaRPr lang="ru-RU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893" y="157177"/>
            <a:ext cx="9403307" cy="1071122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создание книжного магазина, в котором будет широкий ассортимент книжной и канцелярской продукции в городе </a:t>
            </a:r>
            <a:r>
              <a:rPr lang="ru-RU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Костанай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>
            <a:stCxn id="4" idx="3"/>
            <a:endCxn id="5" idx="1"/>
          </p:cNvCxnSpPr>
          <p:nvPr/>
        </p:nvCxnSpPr>
        <p:spPr>
          <a:xfrm>
            <a:off x="2047164" y="692738"/>
            <a:ext cx="436729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0051576" y="1579444"/>
            <a:ext cx="1835624" cy="13434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ИДЕЯ:</a:t>
            </a:r>
            <a:endParaRPr lang="ru-RU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>
            <a:stCxn id="10" idx="1"/>
            <a:endCxn id="15" idx="3"/>
          </p:cNvCxnSpPr>
          <p:nvPr/>
        </p:nvCxnSpPr>
        <p:spPr>
          <a:xfrm flipH="1">
            <a:off x="9553433" y="2251170"/>
            <a:ext cx="49814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211539" y="1579444"/>
            <a:ext cx="9341894" cy="1343452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Идея проекта заключается в том, чтобы создать благоприятные и комфортные условия для выбора и покупки необходимой литературы, для любой возрастной категории: от детей дошкольного возраста до людей пенсионного возраста. 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56246" y="3274041"/>
            <a:ext cx="3384645" cy="88583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ЗАДАЧИ ПРОЕКТА</a:t>
            </a:r>
            <a:endParaRPr lang="ru-RU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1570" y="4326340"/>
            <a:ext cx="3384645" cy="993871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Арендовать площадь для магазина в ТЦ «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Kostanay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Plaza</a:t>
            </a:r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11539" y="4541227"/>
            <a:ext cx="416258" cy="4377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56246" y="5603479"/>
            <a:ext cx="3384645" cy="993871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Ремонт помещения в соответствии с планом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176215" y="5818366"/>
            <a:ext cx="416258" cy="4377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502554" y="4326340"/>
            <a:ext cx="3384645" cy="993871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Поиск, отбор, обучение персонала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922524" y="4541227"/>
            <a:ext cx="416258" cy="4377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3</a:t>
            </a:r>
          </a:p>
        </p:txBody>
      </p:sp>
      <p:cxnSp>
        <p:nvCxnSpPr>
          <p:cNvPr id="34" name="Прямая со стрелкой 33"/>
          <p:cNvCxnSpPr>
            <a:stCxn id="21" idx="2"/>
            <a:endCxn id="30" idx="0"/>
          </p:cNvCxnSpPr>
          <p:nvPr/>
        </p:nvCxnSpPr>
        <p:spPr>
          <a:xfrm>
            <a:off x="6448569" y="4159876"/>
            <a:ext cx="0" cy="144360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1" idx="1"/>
            <a:endCxn id="26" idx="0"/>
          </p:cNvCxnSpPr>
          <p:nvPr/>
        </p:nvCxnSpPr>
        <p:spPr>
          <a:xfrm flipH="1">
            <a:off x="2483893" y="3716959"/>
            <a:ext cx="2272353" cy="6093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1" idx="3"/>
            <a:endCxn id="32" idx="0"/>
          </p:cNvCxnSpPr>
          <p:nvPr/>
        </p:nvCxnSpPr>
        <p:spPr>
          <a:xfrm>
            <a:off x="8140891" y="3716959"/>
            <a:ext cx="2053986" cy="60938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1539" y="6057559"/>
            <a:ext cx="1782171" cy="618471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C10D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СЛАЙД 4</a:t>
            </a:r>
            <a:endParaRPr lang="ru-RU" sz="2400" b="1" dirty="0">
              <a:solidFill>
                <a:srgbClr val="FC10D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Краткая характеристика предприятия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197086"/>
              </p:ext>
            </p:extLst>
          </p:nvPr>
        </p:nvGraphicFramePr>
        <p:xfrm>
          <a:off x="211538" y="1291420"/>
          <a:ext cx="11716603" cy="4338665"/>
        </p:xfrm>
        <a:graphic>
          <a:graphicData uri="http://schemas.openxmlformats.org/drawingml/2006/table">
            <a:tbl>
              <a:tblPr firstRow="1" firstCol="1" bandRow="1"/>
              <a:tblGrid>
                <a:gridCol w="5846585"/>
                <a:gridCol w="5870018"/>
              </a:tblGrid>
              <a:tr h="541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 требуемых сведений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1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Полное и сокращенное название предприятия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ИП Авторский книжный магазин «Александрия»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1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Планируемая дата регистрации предприятия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20.02.2020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82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Почтовый и юридический адрес предприятия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Костанай, пр. Н.Назарбаев, 193. 110000, Торговый центр «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KostanayPlaza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второй этаж; </a:t>
                      </a:r>
                      <a:r>
                        <a:rPr lang="en-US" sz="1800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alexandriabookstore</a:t>
                      </a:r>
                      <a:r>
                        <a:rPr lang="ru-RU" sz="1800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sz="1800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gmail</a:t>
                      </a:r>
                      <a:r>
                        <a:rPr lang="ru-RU" sz="1800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</a:t>
                      </a: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1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деятельности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Розничная торговля 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1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Организационно-правовая форма предприятия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Индивидуальное предпринимательство 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1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Организационная структура предприятия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Администратор, продавцы – кассиры, технический персонал.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1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Стратегия магазина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1540" y="2612570"/>
            <a:ext cx="3939546" cy="400594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Предприятие выбрало данную стратегию потому что компания реализует уже известный продукт на рынке.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Такая стратегия является результативной при росте или недостаточном насыщении рынка товарами и нацелена на увеличение продаж через рекламную интенсивность, разнообразные стимулирующие формы реализации продукции.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1981745" y="1914037"/>
            <a:ext cx="399137" cy="672592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89" y="1291774"/>
            <a:ext cx="6961354" cy="5326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211540" y="1130873"/>
            <a:ext cx="3939546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ПОПАДАНИЯ НА ПОТРЕБИТЕЛЬСКИЙ РЫНОК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Основные преимущества идеи открытия книжного магазина </a:t>
            </a:r>
            <a:r>
              <a:rPr lang="ru-RU" sz="20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оффлайн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1572" y="2542774"/>
            <a:ext cx="3123606" cy="993871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Спрос на книжную продукцию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1540" y="2757661"/>
            <a:ext cx="416258" cy="4377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1572" y="3949094"/>
            <a:ext cx="3123606" cy="993871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Быстрая окупаемость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1540" y="4163981"/>
            <a:ext cx="416258" cy="4377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1572" y="5355414"/>
            <a:ext cx="3123606" cy="993871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Интересная сфера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1540" y="5570301"/>
            <a:ext cx="416258" cy="4377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59" y="1692382"/>
            <a:ext cx="7478800" cy="4656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трелка вправо 11"/>
          <p:cNvSpPr/>
          <p:nvPr/>
        </p:nvSpPr>
        <p:spPr>
          <a:xfrm rot="5400000">
            <a:off x="2178496" y="1583956"/>
            <a:ext cx="349756" cy="566609"/>
          </a:xfrm>
          <a:prstGeom prst="rightArrow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5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1539" y="6057559"/>
            <a:ext cx="1782171" cy="618471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C10D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СЛАЙД 7</a:t>
            </a:r>
            <a:endParaRPr lang="ru-RU" b="1" dirty="0">
              <a:solidFill>
                <a:srgbClr val="FC10D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1540" y="157177"/>
            <a:ext cx="11716602" cy="7572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Краткие сведения о менеджерах и администраторе</a:t>
            </a:r>
            <a:endParaRPr 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630733"/>
              </p:ext>
            </p:extLst>
          </p:nvPr>
        </p:nvGraphicFramePr>
        <p:xfrm>
          <a:off x="211539" y="1574224"/>
          <a:ext cx="11716603" cy="4193581"/>
        </p:xfrm>
        <a:graphic>
          <a:graphicData uri="http://schemas.openxmlformats.org/drawingml/2006/table">
            <a:tbl>
              <a:tblPr firstRow="1" firstCol="1" bandRow="1"/>
              <a:tblGrid>
                <a:gridCol w="2885205"/>
                <a:gridCol w="3046926"/>
                <a:gridCol w="2892236"/>
                <a:gridCol w="2892236"/>
              </a:tblGrid>
              <a:tr h="264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Сведения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40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Мухамедеев Диас Сакенович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Кемпф Елизавета Ивановна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Тюлюбаев Дауренбек Тимирханович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48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Занимаемая должность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Администратор магазина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(Учредитель)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Менеджер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 работе с финансами, по связи с издательствами - партнерами)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(Учредитель)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Менеджер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(по продажам и персоналом)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(Учредитель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71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КФ 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ЧелГу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специальности «Менеджмент. Управление малым бизнесом»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КФ «ЧелГу» Бакалавриат по специальности «Менеджмент. Управление малым бизнесом»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КФ 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ЧелГу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специальности «Менеджмент. Управление малым бизнесом»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4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1660</Words>
  <Application>Microsoft Office PowerPoint</Application>
  <PresentationFormat>Произвольный</PresentationFormat>
  <Paragraphs>699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Dias Mukhamed</dc:creator>
  <cp:lastModifiedBy>Наястя</cp:lastModifiedBy>
  <cp:revision>152</cp:revision>
  <dcterms:created xsi:type="dcterms:W3CDTF">2020-01-10T17:50:59Z</dcterms:created>
  <dcterms:modified xsi:type="dcterms:W3CDTF">2020-10-26T07:46:27Z</dcterms:modified>
</cp:coreProperties>
</file>